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
      <p:font typeface="Raleway Medium"/>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RalewayMedium-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37" Type="http://schemas.openxmlformats.org/officeDocument/2006/relationships/font" Target="fonts/RalewayMedium-italic.fntdata"/><Relationship Id="rId14" Type="http://schemas.openxmlformats.org/officeDocument/2006/relationships/slide" Target="slides/slide9.xml"/><Relationship Id="rId36" Type="http://schemas.openxmlformats.org/officeDocument/2006/relationships/font" Target="fonts/RalewayMedium-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RalewayMedium-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2b73be15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2b73be15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2b73be15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2b73be15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2b73be15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2b73be15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2b73be15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02b73be15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2b73be15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2b73be15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02b73be2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02b73be2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2b73be15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2b73be15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2b73be15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02b73be15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2b73be15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2b73be15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4573f26b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4573f26b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04573f26bd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04573f26bd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2b73be20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02b73be20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2b73be206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2b73be206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2b73be15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2b73be15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4573f26bd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4573f26bd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2b73be15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2b73be15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2b73be15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2b73be15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2b73be15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2b73be15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balsamiq-wireframes.appspot.com/?state=%7B%22ids%22:%5B%221PM_DqVlve_MvJwUL67Hc1eveuGvkTNA_%22%5D,%22action%22:%22open%22%7D&amp;shortID=Mast-2278" TargetMode="Externa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729600" y="2231400"/>
            <a:ext cx="3787800" cy="68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LocoTrac</a:t>
            </a:r>
            <a:endParaRPr/>
          </a:p>
        </p:txBody>
      </p:sp>
      <p:sp>
        <p:nvSpPr>
          <p:cNvPr id="136" name="Google Shape;136;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Pitch Deck</a:t>
            </a:r>
            <a:endParaRPr/>
          </a:p>
        </p:txBody>
      </p:sp>
      <p:pic>
        <p:nvPicPr>
          <p:cNvPr id="137" name="Google Shape;137;p17">
            <a:hlinkClick r:id="rId3"/>
          </p:cNvPr>
          <p:cNvPicPr preferRelativeResize="0"/>
          <p:nvPr/>
        </p:nvPicPr>
        <p:blipFill>
          <a:blip r:embed="rId4">
            <a:alphaModFix/>
          </a:blip>
          <a:stretch>
            <a:fillRect/>
          </a:stretch>
        </p:blipFill>
        <p:spPr>
          <a:xfrm>
            <a:off x="6016525" y="880023"/>
            <a:ext cx="1701475" cy="3383450"/>
          </a:xfrm>
          <a:prstGeom prst="rect">
            <a:avLst/>
          </a:prstGeom>
          <a:noFill/>
          <a:ln>
            <a:noFill/>
          </a:ln>
        </p:spPr>
      </p:pic>
      <p:sp>
        <p:nvSpPr>
          <p:cNvPr id="138" name="Google Shape;138;p17"/>
          <p:cNvSpPr txBox="1"/>
          <p:nvPr/>
        </p:nvSpPr>
        <p:spPr>
          <a:xfrm>
            <a:off x="0" y="3234900"/>
            <a:ext cx="1701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lang="en">
                <a:latin typeface="Lato"/>
                <a:ea typeface="Lato"/>
                <a:cs typeface="Lato"/>
                <a:sym typeface="Lato"/>
              </a:rPr>
            </a:br>
            <a:r>
              <a:rPr lang="en">
                <a:latin typeface="Lato"/>
                <a:ea typeface="Lato"/>
                <a:cs typeface="Lato"/>
                <a:sym typeface="Lato"/>
              </a:rPr>
              <a:t>Team: Tensor</a:t>
            </a:r>
            <a:br>
              <a:rPr lang="en">
                <a:latin typeface="Lato"/>
                <a:ea typeface="Lato"/>
                <a:cs typeface="Lato"/>
                <a:sym typeface="Lato"/>
              </a:rPr>
            </a:br>
            <a:r>
              <a:rPr lang="en">
                <a:latin typeface="Lato"/>
                <a:ea typeface="Lato"/>
                <a:cs typeface="Lato"/>
                <a:sym typeface="Lato"/>
              </a:rPr>
              <a:t>Anandu P</a:t>
            </a:r>
            <a:br>
              <a:rPr lang="en">
                <a:latin typeface="Lato"/>
                <a:ea typeface="Lato"/>
                <a:cs typeface="Lato"/>
                <a:sym typeface="Lato"/>
              </a:rPr>
            </a:br>
            <a:r>
              <a:rPr lang="en">
                <a:latin typeface="Lato"/>
                <a:ea typeface="Lato"/>
                <a:cs typeface="Lato"/>
                <a:sym typeface="Lato"/>
              </a:rPr>
              <a:t>Amjad N</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Dilber P Shakir</a:t>
            </a:r>
            <a:br>
              <a:rPr lang="en">
                <a:latin typeface="Lato"/>
                <a:ea typeface="Lato"/>
                <a:cs typeface="Lato"/>
                <a:sym typeface="Lato"/>
              </a:rPr>
            </a:br>
            <a:r>
              <a:rPr lang="en">
                <a:latin typeface="Lato"/>
                <a:ea typeface="Lato"/>
                <a:cs typeface="Lato"/>
                <a:sym typeface="Lato"/>
              </a:rPr>
              <a:t>Vishnu M P</a:t>
            </a:r>
            <a:br>
              <a:rPr lang="en">
                <a:latin typeface="Lato"/>
                <a:ea typeface="Lato"/>
                <a:cs typeface="Lato"/>
                <a:sym typeface="Lato"/>
              </a:rPr>
            </a:br>
            <a:r>
              <a:rPr lang="en">
                <a:latin typeface="Lato"/>
                <a:ea typeface="Lato"/>
                <a:cs typeface="Lato"/>
                <a:sym typeface="Lato"/>
              </a:rPr>
              <a:t>Mohammed Azhar</a:t>
            </a:r>
            <a:br>
              <a:rPr lang="en">
                <a:latin typeface="Lato"/>
                <a:ea typeface="Lato"/>
                <a:cs typeface="Lato"/>
                <a:sym typeface="Lato"/>
              </a:rPr>
            </a:br>
            <a:r>
              <a:rPr lang="en">
                <a:latin typeface="Lato"/>
                <a:ea typeface="Lato"/>
                <a:cs typeface="Lato"/>
                <a:sym typeface="Lato"/>
              </a:rPr>
              <a:t>Ajay Philip John</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6"/>
          <p:cNvPicPr preferRelativeResize="0"/>
          <p:nvPr/>
        </p:nvPicPr>
        <p:blipFill rotWithShape="1">
          <a:blip r:embed="rId3">
            <a:alphaModFix/>
          </a:blip>
          <a:srcRect b="5864" l="0" r="0" t="2795"/>
          <a:stretch/>
        </p:blipFill>
        <p:spPr>
          <a:xfrm>
            <a:off x="485675" y="580275"/>
            <a:ext cx="2327075" cy="42512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7"/>
          <p:cNvPicPr preferRelativeResize="0"/>
          <p:nvPr/>
        </p:nvPicPr>
        <p:blipFill rotWithShape="1">
          <a:blip r:embed="rId3">
            <a:alphaModFix/>
          </a:blip>
          <a:srcRect b="5649" l="0" r="0" t="3383"/>
          <a:stretch/>
        </p:blipFill>
        <p:spPr>
          <a:xfrm>
            <a:off x="517825" y="569400"/>
            <a:ext cx="2336675" cy="42512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8"/>
          <p:cNvPicPr preferRelativeResize="0"/>
          <p:nvPr/>
        </p:nvPicPr>
        <p:blipFill rotWithShape="1">
          <a:blip r:embed="rId3">
            <a:alphaModFix/>
          </a:blip>
          <a:srcRect b="5896" l="0" r="0" t="3523"/>
          <a:stretch/>
        </p:blipFill>
        <p:spPr>
          <a:xfrm>
            <a:off x="497950" y="613150"/>
            <a:ext cx="2317499" cy="4198774"/>
          </a:xfrm>
          <a:prstGeom prst="rect">
            <a:avLst/>
          </a:prstGeom>
          <a:noFill/>
          <a:ln>
            <a:noFill/>
          </a:ln>
        </p:spPr>
      </p:pic>
      <p:sp>
        <p:nvSpPr>
          <p:cNvPr id="205" name="Google Shape;205;p28"/>
          <p:cNvSpPr txBox="1"/>
          <p:nvPr/>
        </p:nvSpPr>
        <p:spPr>
          <a:xfrm>
            <a:off x="3133225" y="732250"/>
            <a:ext cx="49374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The user can filter if the buses should be Government or Private.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user can select if indirect routes connecting two stops should be shown.</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9"/>
          <p:cNvPicPr preferRelativeResize="0"/>
          <p:nvPr/>
        </p:nvPicPr>
        <p:blipFill rotWithShape="1">
          <a:blip r:embed="rId3">
            <a:alphaModFix/>
          </a:blip>
          <a:srcRect b="6246" l="0" r="0" t="2968"/>
          <a:stretch/>
        </p:blipFill>
        <p:spPr>
          <a:xfrm>
            <a:off x="404925" y="637025"/>
            <a:ext cx="2322275" cy="4216275"/>
          </a:xfrm>
          <a:prstGeom prst="rect">
            <a:avLst/>
          </a:prstGeom>
          <a:noFill/>
          <a:ln>
            <a:noFill/>
          </a:ln>
        </p:spPr>
      </p:pic>
      <p:sp>
        <p:nvSpPr>
          <p:cNvPr id="211" name="Google Shape;211;p29"/>
          <p:cNvSpPr txBox="1"/>
          <p:nvPr/>
        </p:nvSpPr>
        <p:spPr>
          <a:xfrm>
            <a:off x="3869400" y="810800"/>
            <a:ext cx="37497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This page will list the buses connecting the starting stop and destination stop.</a:t>
            </a:r>
            <a:endParaRPr>
              <a:latin typeface="Lato"/>
              <a:ea typeface="Lato"/>
              <a:cs typeface="Lato"/>
              <a:sym typeface="Lato"/>
            </a:endParaRPr>
          </a:p>
          <a:p>
            <a:pPr indent="0" lvl="0" marL="9144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estimated arrival time will be shown.</a:t>
            </a:r>
            <a:endParaRPr>
              <a:latin typeface="Lato"/>
              <a:ea typeface="Lato"/>
              <a:cs typeface="Lato"/>
              <a:sym typeface="Lato"/>
            </a:endParaRPr>
          </a:p>
          <a:p>
            <a:pPr indent="0" lvl="0" marL="9144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How far the bus is away from the station will also be shown.</a:t>
            </a:r>
            <a:endParaRPr>
              <a:latin typeface="Lato"/>
              <a:ea typeface="Lato"/>
              <a:cs typeface="Lato"/>
              <a:sym typeface="Lato"/>
            </a:endParaRPr>
          </a:p>
          <a:p>
            <a:pPr indent="0" lvl="0" marL="9144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user can select any of the buses he/she wants</a:t>
            </a:r>
            <a:endParaRPr>
              <a:latin typeface="Lato"/>
              <a:ea typeface="Lato"/>
              <a:cs typeface="Lato"/>
              <a:sym typeface="Lato"/>
            </a:endParaRPr>
          </a:p>
          <a:p>
            <a:pPr indent="0" lvl="0" marL="914400" rtl="0" algn="l">
              <a:spcBef>
                <a:spcPts val="0"/>
              </a:spcBef>
              <a:spcAft>
                <a:spcPts val="0"/>
              </a:spcAft>
              <a:buNone/>
            </a:pPr>
            <a:r>
              <a:rPr lang="en">
                <a:latin typeface="Lato"/>
                <a:ea typeface="Lato"/>
                <a:cs typeface="Lato"/>
                <a:sym typeface="Lato"/>
              </a:rPr>
              <a: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Upon clicking on any bus user will be directed to the bus details page.</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nvSpPr>
        <p:spPr>
          <a:xfrm>
            <a:off x="3300075" y="702825"/>
            <a:ext cx="49473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The map will show the route of the bus.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current location of </a:t>
            </a:r>
            <a:r>
              <a:rPr lang="en">
                <a:latin typeface="Lato"/>
                <a:ea typeface="Lato"/>
                <a:cs typeface="Lato"/>
                <a:sym typeface="Lato"/>
              </a:rPr>
              <a:t>the</a:t>
            </a:r>
            <a:r>
              <a:rPr lang="en">
                <a:latin typeface="Lato"/>
                <a:ea typeface="Lato"/>
                <a:cs typeface="Lato"/>
                <a:sym typeface="Lato"/>
              </a:rPr>
              <a:t> bus will also be shown in the map.</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Clicking</a:t>
            </a:r>
            <a:r>
              <a:rPr lang="en">
                <a:latin typeface="Lato"/>
                <a:ea typeface="Lato"/>
                <a:cs typeface="Lato"/>
                <a:sym typeface="Lato"/>
              </a:rPr>
              <a:t> on the Rush button will show if there is rush in the bus.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Check in is clicked if the user decides to get in the bus.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Information like Bus type ,capacity ,from and to are shown.</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Facility to get the driver number is also given.</a:t>
            </a:r>
            <a:endParaRPr>
              <a:latin typeface="Lato"/>
              <a:ea typeface="Lato"/>
              <a:cs typeface="Lato"/>
              <a:sym typeface="Lato"/>
            </a:endParaRPr>
          </a:p>
        </p:txBody>
      </p:sp>
      <p:pic>
        <p:nvPicPr>
          <p:cNvPr id="217" name="Google Shape;217;p30"/>
          <p:cNvPicPr preferRelativeResize="0"/>
          <p:nvPr/>
        </p:nvPicPr>
        <p:blipFill rotWithShape="1">
          <a:blip r:embed="rId3">
            <a:alphaModFix/>
          </a:blip>
          <a:srcRect b="7190" l="0" r="0" t="4587"/>
          <a:stretch/>
        </p:blipFill>
        <p:spPr>
          <a:xfrm>
            <a:off x="381000" y="679400"/>
            <a:ext cx="2290825" cy="42687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727800" y="12474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 Portal</a:t>
            </a:r>
            <a:endParaRPr/>
          </a:p>
        </p:txBody>
      </p:sp>
      <p:sp>
        <p:nvSpPr>
          <p:cNvPr id="223" name="Google Shape;223;p31"/>
          <p:cNvSpPr txBox="1"/>
          <p:nvPr/>
        </p:nvSpPr>
        <p:spPr>
          <a:xfrm>
            <a:off x="726650" y="2051700"/>
            <a:ext cx="70101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Complete access to the admin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Share common database with mobile application</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2"/>
          <p:cNvPicPr preferRelativeResize="0"/>
          <p:nvPr/>
        </p:nvPicPr>
        <p:blipFill rotWithShape="1">
          <a:blip r:embed="rId3">
            <a:alphaModFix/>
          </a:blip>
          <a:srcRect b="22023" l="32461" r="33446" t="33901"/>
          <a:stretch/>
        </p:blipFill>
        <p:spPr>
          <a:xfrm>
            <a:off x="70700" y="1340925"/>
            <a:ext cx="4116602" cy="2992049"/>
          </a:xfrm>
          <a:prstGeom prst="rect">
            <a:avLst/>
          </a:prstGeom>
          <a:noFill/>
          <a:ln>
            <a:noFill/>
          </a:ln>
        </p:spPr>
      </p:pic>
      <p:sp>
        <p:nvSpPr>
          <p:cNvPr id="229" name="Google Shape;229;p32"/>
          <p:cNvSpPr txBox="1"/>
          <p:nvPr/>
        </p:nvSpPr>
        <p:spPr>
          <a:xfrm>
            <a:off x="4288625" y="1909225"/>
            <a:ext cx="4716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Unique login credentials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Add, edit and delete data</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Info about app available</a:t>
            </a:r>
            <a:endParaRPr>
              <a:latin typeface="Lato"/>
              <a:ea typeface="Lato"/>
              <a:cs typeface="Lato"/>
              <a:sym typeface="Lato"/>
            </a:endParaRPr>
          </a:p>
        </p:txBody>
      </p:sp>
      <p:sp>
        <p:nvSpPr>
          <p:cNvPr id="230" name="Google Shape;230;p32"/>
          <p:cNvSpPr txBox="1"/>
          <p:nvPr>
            <p:ph type="title"/>
          </p:nvPr>
        </p:nvSpPr>
        <p:spPr>
          <a:xfrm>
            <a:off x="729450" y="6775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729450" y="6775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a:t>
            </a:r>
            <a:endParaRPr/>
          </a:p>
        </p:txBody>
      </p:sp>
      <p:sp>
        <p:nvSpPr>
          <p:cNvPr id="236" name="Google Shape;236;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7" name="Google Shape;237;p33"/>
          <p:cNvPicPr preferRelativeResize="0"/>
          <p:nvPr/>
        </p:nvPicPr>
        <p:blipFill rotWithShape="1">
          <a:blip r:embed="rId3">
            <a:alphaModFix/>
          </a:blip>
          <a:srcRect b="3974" l="0" r="0" t="22431"/>
          <a:stretch/>
        </p:blipFill>
        <p:spPr>
          <a:xfrm>
            <a:off x="227975" y="1669875"/>
            <a:ext cx="7327876" cy="3031951"/>
          </a:xfrm>
          <a:prstGeom prst="rect">
            <a:avLst/>
          </a:prstGeom>
          <a:noFill/>
          <a:ln>
            <a:noFill/>
          </a:ln>
        </p:spPr>
      </p:pic>
      <p:sp>
        <p:nvSpPr>
          <p:cNvPr id="238" name="Google Shape;238;p33"/>
          <p:cNvSpPr txBox="1"/>
          <p:nvPr/>
        </p:nvSpPr>
        <p:spPr>
          <a:xfrm>
            <a:off x="2803800" y="3077875"/>
            <a:ext cx="63402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Home shows app info</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No: of users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No: of buses that enabled live tracking</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Possible Bus routes is shown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Major stations are also listed.</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34"/>
          <p:cNvPicPr preferRelativeResize="0"/>
          <p:nvPr/>
        </p:nvPicPr>
        <p:blipFill rotWithShape="1">
          <a:blip r:embed="rId3">
            <a:alphaModFix/>
          </a:blip>
          <a:srcRect b="3904" l="0" r="0" t="18310"/>
          <a:stretch/>
        </p:blipFill>
        <p:spPr>
          <a:xfrm>
            <a:off x="408175" y="1318650"/>
            <a:ext cx="8327652" cy="3641950"/>
          </a:xfrm>
          <a:prstGeom prst="rect">
            <a:avLst/>
          </a:prstGeom>
          <a:noFill/>
          <a:ln>
            <a:noFill/>
          </a:ln>
        </p:spPr>
      </p:pic>
      <p:sp>
        <p:nvSpPr>
          <p:cNvPr id="245" name="Google Shape;245;p34"/>
          <p:cNvSpPr txBox="1"/>
          <p:nvPr/>
        </p:nvSpPr>
        <p:spPr>
          <a:xfrm>
            <a:off x="767600" y="791150"/>
            <a:ext cx="461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Lato"/>
                <a:ea typeface="Lato"/>
                <a:cs typeface="Lato"/>
                <a:sym typeface="Lato"/>
              </a:rPr>
              <a:t>Side Bar</a:t>
            </a:r>
            <a:endParaRPr b="1" sz="1600">
              <a:latin typeface="Lato"/>
              <a:ea typeface="Lato"/>
              <a:cs typeface="Lato"/>
              <a:sym typeface="Lato"/>
            </a:endParaRPr>
          </a:p>
        </p:txBody>
      </p:sp>
      <p:sp>
        <p:nvSpPr>
          <p:cNvPr id="246" name="Google Shape;246;p34"/>
          <p:cNvSpPr txBox="1"/>
          <p:nvPr/>
        </p:nvSpPr>
        <p:spPr>
          <a:xfrm>
            <a:off x="2681700" y="3333450"/>
            <a:ext cx="47313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Sidebar navigation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Three options</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Dashboard- basic app info</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Bus -Details of total bus</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Bus station - Available station</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nvSpPr>
        <p:spPr>
          <a:xfrm>
            <a:off x="767600" y="791150"/>
            <a:ext cx="461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Lato"/>
                <a:ea typeface="Lato"/>
                <a:cs typeface="Lato"/>
                <a:sym typeface="Lato"/>
              </a:rPr>
              <a:t>Bus</a:t>
            </a:r>
            <a:endParaRPr b="1" sz="1600">
              <a:latin typeface="Lato"/>
              <a:ea typeface="Lato"/>
              <a:cs typeface="Lato"/>
              <a:sym typeface="Lato"/>
            </a:endParaRPr>
          </a:p>
        </p:txBody>
      </p:sp>
      <p:sp>
        <p:nvSpPr>
          <p:cNvPr id="252" name="Google Shape;252;p35"/>
          <p:cNvSpPr txBox="1"/>
          <p:nvPr/>
        </p:nvSpPr>
        <p:spPr>
          <a:xfrm>
            <a:off x="5214175" y="3755550"/>
            <a:ext cx="31215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Basic bus info</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Add option available</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pic>
        <p:nvPicPr>
          <p:cNvPr id="253" name="Google Shape;253;p35"/>
          <p:cNvPicPr preferRelativeResize="0"/>
          <p:nvPr/>
        </p:nvPicPr>
        <p:blipFill rotWithShape="1">
          <a:blip r:embed="rId3">
            <a:alphaModFix/>
          </a:blip>
          <a:srcRect b="12656" l="0" r="18059" t="17957"/>
          <a:stretch/>
        </p:blipFill>
        <p:spPr>
          <a:xfrm>
            <a:off x="78550" y="1576425"/>
            <a:ext cx="4906976" cy="2336175"/>
          </a:xfrm>
          <a:prstGeom prst="rect">
            <a:avLst/>
          </a:prstGeom>
          <a:noFill/>
          <a:ln>
            <a:noFill/>
          </a:ln>
        </p:spPr>
      </p:pic>
      <p:pic>
        <p:nvPicPr>
          <p:cNvPr id="254" name="Google Shape;254;p35"/>
          <p:cNvPicPr preferRelativeResize="0"/>
          <p:nvPr/>
        </p:nvPicPr>
        <p:blipFill rotWithShape="1">
          <a:blip r:embed="rId4">
            <a:alphaModFix/>
          </a:blip>
          <a:srcRect b="7581" l="18179" r="13138" t="18311"/>
          <a:stretch/>
        </p:blipFill>
        <p:spPr>
          <a:xfrm>
            <a:off x="5214175" y="1144525"/>
            <a:ext cx="3721674" cy="2257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2" name="Shape 142"/>
        <p:cNvGrpSpPr/>
        <p:nvPr/>
      </p:nvGrpSpPr>
      <p:grpSpPr>
        <a:xfrm>
          <a:off x="0" y="0"/>
          <a:ext cx="0" cy="0"/>
          <a:chOff x="0" y="0"/>
          <a:chExt cx="0" cy="0"/>
        </a:xfrm>
      </p:grpSpPr>
      <p:sp>
        <p:nvSpPr>
          <p:cNvPr id="143" name="Google Shape;143;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144" name="Google Shape;144;p18"/>
          <p:cNvSpPr txBox="1"/>
          <p:nvPr/>
        </p:nvSpPr>
        <p:spPr>
          <a:xfrm>
            <a:off x="729450" y="2047575"/>
            <a:ext cx="7292700" cy="2134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solidFill>
                  <a:schemeClr val="lt1"/>
                </a:solidFill>
                <a:latin typeface="Raleway Medium"/>
                <a:ea typeface="Raleway Medium"/>
                <a:cs typeface="Raleway Medium"/>
                <a:sym typeface="Raleway Medium"/>
              </a:rPr>
              <a:t>Though buses in fixed routes have scheduled timings, most of the time these schedules are not followed due to traffic and various other factors. This may create a lot of inconvenience for the passengers waiting for the bus. Also, the schedules are available at the station only, not available digitally, so people aren’t able to get access to these schedules. Thus in such a situation, it would be helpful if the passengers could have a live update regarding the status of each bus.</a:t>
            </a:r>
            <a:endParaRPr>
              <a:solidFill>
                <a:schemeClr val="lt1"/>
              </a:solidFill>
              <a:latin typeface="Raleway Medium"/>
              <a:ea typeface="Raleway Medium"/>
              <a:cs typeface="Raleway Medium"/>
              <a:sym typeface="Raleway Medium"/>
            </a:endParaRPr>
          </a:p>
          <a:p>
            <a:pPr indent="0" lvl="0" marL="0" rtl="0" algn="just">
              <a:lnSpc>
                <a:spcPct val="115000"/>
              </a:lnSpc>
              <a:spcBef>
                <a:spcPts val="0"/>
              </a:spcBef>
              <a:spcAft>
                <a:spcPts val="0"/>
              </a:spcAft>
              <a:buNone/>
            </a:pPr>
            <a:r>
              <a:rPr lang="en">
                <a:solidFill>
                  <a:schemeClr val="lt1"/>
                </a:solidFill>
                <a:latin typeface="Raleway Medium"/>
                <a:ea typeface="Raleway Medium"/>
                <a:cs typeface="Raleway Medium"/>
                <a:sym typeface="Raleway Medium"/>
              </a:rPr>
              <a:t>Design a system to implement this requirement.</a:t>
            </a:r>
            <a:endParaRPr>
              <a:solidFill>
                <a:schemeClr val="lt1"/>
              </a:solidFill>
              <a:latin typeface="Raleway Medium"/>
              <a:ea typeface="Raleway Medium"/>
              <a:cs typeface="Raleway Medium"/>
              <a:sym typeface="Raleway Medium"/>
            </a:endParaRPr>
          </a:p>
          <a:p>
            <a:pPr indent="0" lvl="0" marL="0" rtl="0" algn="l">
              <a:spcBef>
                <a:spcPts val="0"/>
              </a:spcBef>
              <a:spcAft>
                <a:spcPts val="0"/>
              </a:spcAft>
              <a:buNone/>
            </a:pPr>
            <a:r>
              <a:t/>
            </a:r>
            <a:endParaRPr>
              <a:solidFill>
                <a:schemeClr val="lt1"/>
              </a:solidFill>
              <a:latin typeface="Raleway Medium"/>
              <a:ea typeface="Raleway Medium"/>
              <a:cs typeface="Raleway Medium"/>
              <a:sym typeface="Raleway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6"/>
          <p:cNvPicPr preferRelativeResize="0"/>
          <p:nvPr/>
        </p:nvPicPr>
        <p:blipFill rotWithShape="1">
          <a:blip r:embed="rId3">
            <a:alphaModFix/>
          </a:blip>
          <a:srcRect b="5751" l="0" r="1332" t="16318"/>
          <a:stretch/>
        </p:blipFill>
        <p:spPr>
          <a:xfrm>
            <a:off x="237025" y="1421975"/>
            <a:ext cx="7097476" cy="3151599"/>
          </a:xfrm>
          <a:prstGeom prst="rect">
            <a:avLst/>
          </a:prstGeom>
          <a:noFill/>
          <a:ln>
            <a:noFill/>
          </a:ln>
        </p:spPr>
      </p:pic>
      <p:sp>
        <p:nvSpPr>
          <p:cNvPr id="260" name="Google Shape;260;p36"/>
          <p:cNvSpPr txBox="1"/>
          <p:nvPr/>
        </p:nvSpPr>
        <p:spPr>
          <a:xfrm>
            <a:off x="4719400" y="2264600"/>
            <a:ext cx="37005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Station details</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Name</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Coordinates</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Pincode</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Main station or not</a:t>
            </a:r>
            <a:endParaRPr>
              <a:latin typeface="Lato"/>
              <a:ea typeface="Lato"/>
              <a:cs typeface="Lato"/>
              <a:sym typeface="Lato"/>
            </a:endParaRPr>
          </a:p>
        </p:txBody>
      </p:sp>
      <p:sp>
        <p:nvSpPr>
          <p:cNvPr id="261" name="Google Shape;261;p36"/>
          <p:cNvSpPr txBox="1"/>
          <p:nvPr/>
        </p:nvSpPr>
        <p:spPr>
          <a:xfrm>
            <a:off x="767600" y="791150"/>
            <a:ext cx="461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Lato"/>
                <a:ea typeface="Lato"/>
                <a:cs typeface="Lato"/>
                <a:sym typeface="Lato"/>
              </a:rPr>
              <a:t>Bus Station</a:t>
            </a:r>
            <a:endParaRPr b="1" sz="1600">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65" name="Shape 265"/>
        <p:cNvGrpSpPr/>
        <p:nvPr/>
      </p:nvGrpSpPr>
      <p:grpSpPr>
        <a:xfrm>
          <a:off x="0" y="0"/>
          <a:ext cx="0" cy="0"/>
          <a:chOff x="0" y="0"/>
          <a:chExt cx="0" cy="0"/>
        </a:xfrm>
      </p:grpSpPr>
      <p:sp>
        <p:nvSpPr>
          <p:cNvPr id="266" name="Google Shape;266;p37"/>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Assumptions</a:t>
            </a:r>
            <a:endParaRPr b="0"/>
          </a:p>
        </p:txBody>
      </p:sp>
      <p:sp>
        <p:nvSpPr>
          <p:cNvPr id="267" name="Google Shape;267;p37"/>
          <p:cNvSpPr txBox="1"/>
          <p:nvPr>
            <p:ph type="title"/>
          </p:nvPr>
        </p:nvSpPr>
        <p:spPr>
          <a:xfrm>
            <a:off x="729450" y="1745716"/>
            <a:ext cx="7021200" cy="221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a:buChar char="●"/>
            </a:pPr>
            <a:r>
              <a:rPr b="0" lang="en" sz="1600">
                <a:latin typeface="Lato"/>
                <a:ea typeface="Lato"/>
                <a:cs typeface="Lato"/>
                <a:sym typeface="Lato"/>
              </a:rPr>
              <a:t>GPS data from bus will be available</a:t>
            </a:r>
            <a:endParaRPr b="0" sz="1600">
              <a:latin typeface="Lato"/>
              <a:ea typeface="Lato"/>
              <a:cs typeface="Lato"/>
              <a:sym typeface="Lato"/>
            </a:endParaRPr>
          </a:p>
          <a:p>
            <a:pPr indent="-330200" lvl="0" marL="457200" rtl="0" algn="l">
              <a:spcBef>
                <a:spcPts val="0"/>
              </a:spcBef>
              <a:spcAft>
                <a:spcPts val="0"/>
              </a:spcAft>
              <a:buSzPts val="1600"/>
              <a:buFont typeface="Lato"/>
              <a:buChar char="●"/>
            </a:pPr>
            <a:r>
              <a:rPr b="0" lang="en" sz="1600">
                <a:latin typeface="Lato"/>
                <a:ea typeface="Lato"/>
                <a:cs typeface="Lato"/>
                <a:sym typeface="Lato"/>
              </a:rPr>
              <a:t>Ticketing machine data is available</a:t>
            </a:r>
            <a:endParaRPr b="0" sz="16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customers do today</a:t>
            </a:r>
            <a:endParaRPr sz="3000"/>
          </a:p>
          <a:p>
            <a:pPr indent="0" lvl="0" marL="0" rtl="0" algn="l">
              <a:spcBef>
                <a:spcPts val="0"/>
              </a:spcBef>
              <a:spcAft>
                <a:spcPts val="0"/>
              </a:spcAft>
              <a:buNone/>
            </a:pPr>
            <a:r>
              <a:t/>
            </a:r>
            <a:endParaRPr sz="3000"/>
          </a:p>
        </p:txBody>
      </p:sp>
      <p:sp>
        <p:nvSpPr>
          <p:cNvPr id="150" name="Google Shape;150;p19"/>
          <p:cNvSpPr txBox="1"/>
          <p:nvPr>
            <p:ph idx="2" type="body"/>
          </p:nvPr>
        </p:nvSpPr>
        <p:spPr>
          <a:xfrm>
            <a:off x="5195700" y="1946375"/>
            <a:ext cx="3374400" cy="13227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SzPts val="1300"/>
              <a:buFont typeface="Raleway Medium"/>
              <a:buChar char="●"/>
            </a:pPr>
            <a:r>
              <a:rPr lang="en">
                <a:latin typeface="Raleway Medium"/>
                <a:ea typeface="Raleway Medium"/>
                <a:cs typeface="Raleway Medium"/>
                <a:sym typeface="Raleway Medium"/>
              </a:rPr>
              <a:t>No proper system to track local bus online</a:t>
            </a:r>
            <a:endParaRPr>
              <a:latin typeface="Raleway Medium"/>
              <a:ea typeface="Raleway Medium"/>
              <a:cs typeface="Raleway Medium"/>
              <a:sym typeface="Raleway Medium"/>
            </a:endParaRPr>
          </a:p>
          <a:p>
            <a:pPr indent="-311150" lvl="0" marL="457200" rtl="0" algn="just">
              <a:lnSpc>
                <a:spcPct val="115000"/>
              </a:lnSpc>
              <a:spcBef>
                <a:spcPts val="0"/>
              </a:spcBef>
              <a:spcAft>
                <a:spcPts val="0"/>
              </a:spcAft>
              <a:buSzPts val="1300"/>
              <a:buFont typeface="Raleway Medium"/>
              <a:buChar char="●"/>
            </a:pPr>
            <a:r>
              <a:rPr lang="en">
                <a:latin typeface="Raleway Medium"/>
                <a:ea typeface="Raleway Medium"/>
                <a:cs typeface="Raleway Medium"/>
                <a:sym typeface="Raleway Medium"/>
              </a:rPr>
              <a:t>People ask nearby shops around the bus station to know the schedule</a:t>
            </a:r>
            <a:endParaRPr>
              <a:latin typeface="Raleway Medium"/>
              <a:ea typeface="Raleway Medium"/>
              <a:cs typeface="Raleway Medium"/>
              <a:sym typeface="Raleway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4" name="Shape 154"/>
        <p:cNvGrpSpPr/>
        <p:nvPr/>
      </p:nvGrpSpPr>
      <p:grpSpPr>
        <a:xfrm>
          <a:off x="0" y="0"/>
          <a:ext cx="0" cy="0"/>
          <a:chOff x="0" y="0"/>
          <a:chExt cx="0" cy="0"/>
        </a:xfrm>
      </p:grpSpPr>
      <p:sp>
        <p:nvSpPr>
          <p:cNvPr id="155" name="Google Shape;155;p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Proposal</a:t>
            </a:r>
            <a:endParaRPr/>
          </a:p>
        </p:txBody>
      </p:sp>
      <p:sp>
        <p:nvSpPr>
          <p:cNvPr id="156" name="Google Shape;156;p20"/>
          <p:cNvSpPr txBox="1"/>
          <p:nvPr/>
        </p:nvSpPr>
        <p:spPr>
          <a:xfrm>
            <a:off x="844150" y="2048400"/>
            <a:ext cx="69891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aleway Medium"/>
              <a:buChar char="●"/>
            </a:pPr>
            <a:r>
              <a:rPr lang="en">
                <a:solidFill>
                  <a:schemeClr val="lt1"/>
                </a:solidFill>
                <a:latin typeface="Raleway Medium"/>
                <a:ea typeface="Raleway Medium"/>
                <a:cs typeface="Raleway Medium"/>
                <a:sym typeface="Raleway Medium"/>
              </a:rPr>
              <a:t>Real Time</a:t>
            </a:r>
            <a:r>
              <a:rPr lang="en">
                <a:solidFill>
                  <a:schemeClr val="lt1"/>
                </a:solidFill>
                <a:latin typeface="Raleway Medium"/>
                <a:ea typeface="Raleway Medium"/>
                <a:cs typeface="Raleway Medium"/>
                <a:sym typeface="Raleway Medium"/>
              </a:rPr>
              <a:t> bus tracking system using gps data from bus</a:t>
            </a:r>
            <a:endParaRPr>
              <a:solidFill>
                <a:schemeClr val="lt1"/>
              </a:solidFill>
              <a:latin typeface="Raleway Medium"/>
              <a:ea typeface="Raleway Medium"/>
              <a:cs typeface="Raleway Medium"/>
              <a:sym typeface="Raleway Medium"/>
            </a:endParaRPr>
          </a:p>
          <a:p>
            <a:pPr indent="-317500" lvl="0" marL="457200" rtl="0" algn="l">
              <a:spcBef>
                <a:spcPts val="0"/>
              </a:spcBef>
              <a:spcAft>
                <a:spcPts val="0"/>
              </a:spcAft>
              <a:buClr>
                <a:schemeClr val="lt1"/>
              </a:buClr>
              <a:buSzPts val="1400"/>
              <a:buFont typeface="Raleway Medium"/>
              <a:buChar char="●"/>
            </a:pPr>
            <a:r>
              <a:rPr lang="en">
                <a:solidFill>
                  <a:schemeClr val="lt1"/>
                </a:solidFill>
                <a:latin typeface="Raleway Medium"/>
                <a:ea typeface="Raleway Medium"/>
                <a:cs typeface="Raleway Medium"/>
                <a:sym typeface="Raleway Medium"/>
              </a:rPr>
              <a:t>Rush of bus calculation using data from ticketing machine of each bus</a:t>
            </a:r>
            <a:endParaRPr>
              <a:solidFill>
                <a:schemeClr val="lt1"/>
              </a:solidFill>
              <a:latin typeface="Raleway Medium"/>
              <a:ea typeface="Raleway Medium"/>
              <a:cs typeface="Raleway Medium"/>
              <a:sym typeface="Raleway Medium"/>
            </a:endParaRPr>
          </a:p>
          <a:p>
            <a:pPr indent="-317500" lvl="0" marL="457200" rtl="0" algn="l">
              <a:spcBef>
                <a:spcPts val="0"/>
              </a:spcBef>
              <a:spcAft>
                <a:spcPts val="0"/>
              </a:spcAft>
              <a:buClr>
                <a:schemeClr val="lt1"/>
              </a:buClr>
              <a:buSzPts val="1400"/>
              <a:buFont typeface="Raleway Medium"/>
              <a:buChar char="●"/>
            </a:pPr>
            <a:r>
              <a:rPr lang="en">
                <a:solidFill>
                  <a:schemeClr val="lt1"/>
                </a:solidFill>
                <a:latin typeface="Raleway Medium"/>
                <a:ea typeface="Raleway Medium"/>
                <a:cs typeface="Raleway Medium"/>
                <a:sym typeface="Raleway Medium"/>
              </a:rPr>
              <a:t>Schedule data made available public</a:t>
            </a:r>
            <a:endParaRPr>
              <a:solidFill>
                <a:schemeClr val="lt1"/>
              </a:solidFill>
              <a:latin typeface="Raleway Medium"/>
              <a:ea typeface="Raleway Medium"/>
              <a:cs typeface="Raleway Medium"/>
              <a:sym typeface="Raleway Medium"/>
            </a:endParaRPr>
          </a:p>
          <a:p>
            <a:pPr indent="-317500" lvl="0" marL="457200" rtl="0" algn="l">
              <a:spcBef>
                <a:spcPts val="0"/>
              </a:spcBef>
              <a:spcAft>
                <a:spcPts val="0"/>
              </a:spcAft>
              <a:buClr>
                <a:schemeClr val="lt1"/>
              </a:buClr>
              <a:buSzPts val="1400"/>
              <a:buFont typeface="Raleway Medium"/>
              <a:buChar char="●"/>
            </a:pPr>
            <a:r>
              <a:rPr lang="en">
                <a:solidFill>
                  <a:schemeClr val="lt1"/>
                </a:solidFill>
                <a:latin typeface="Raleway Medium"/>
                <a:ea typeface="Raleway Medium"/>
                <a:cs typeface="Raleway Medium"/>
                <a:sym typeface="Raleway Medium"/>
              </a:rPr>
              <a:t>Nearest bus stations identification using geo location</a:t>
            </a:r>
            <a:endParaRPr>
              <a:solidFill>
                <a:schemeClr val="lt1"/>
              </a:solidFill>
              <a:latin typeface="Raleway Medium"/>
              <a:ea typeface="Raleway Medium"/>
              <a:cs typeface="Raleway Medium"/>
              <a:sym typeface="Raleway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nvSpPr>
        <p:spPr>
          <a:xfrm>
            <a:off x="343375" y="1473650"/>
            <a:ext cx="29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62" name="Google Shape;162;p21"/>
          <p:cNvPicPr preferRelativeResize="0"/>
          <p:nvPr/>
        </p:nvPicPr>
        <p:blipFill rotWithShape="1">
          <a:blip r:embed="rId3">
            <a:alphaModFix/>
          </a:blip>
          <a:srcRect b="6735" l="0" r="0" t="4050"/>
          <a:stretch/>
        </p:blipFill>
        <p:spPr>
          <a:xfrm>
            <a:off x="294175" y="665800"/>
            <a:ext cx="2290800" cy="4316851"/>
          </a:xfrm>
          <a:prstGeom prst="rect">
            <a:avLst/>
          </a:prstGeom>
          <a:noFill/>
          <a:ln>
            <a:noFill/>
          </a:ln>
        </p:spPr>
      </p:pic>
      <p:sp>
        <p:nvSpPr>
          <p:cNvPr id="163" name="Google Shape;163;p21"/>
          <p:cNvSpPr txBox="1"/>
          <p:nvPr/>
        </p:nvSpPr>
        <p:spPr>
          <a:xfrm>
            <a:off x="3514450" y="943175"/>
            <a:ext cx="49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64" name="Google Shape;164;p21"/>
          <p:cNvSpPr txBox="1"/>
          <p:nvPr/>
        </p:nvSpPr>
        <p:spPr>
          <a:xfrm>
            <a:off x="3349175" y="830425"/>
            <a:ext cx="4112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The user can </a:t>
            </a:r>
            <a:r>
              <a:rPr lang="en">
                <a:latin typeface="Lato"/>
                <a:ea typeface="Lato"/>
                <a:cs typeface="Lato"/>
                <a:sym typeface="Lato"/>
              </a:rPr>
              <a:t>select</a:t>
            </a:r>
            <a:r>
              <a:rPr lang="en">
                <a:latin typeface="Lato"/>
                <a:ea typeface="Lato"/>
                <a:cs typeface="Lato"/>
                <a:sym typeface="Lato"/>
              </a:rPr>
              <a:t> in which </a:t>
            </a:r>
            <a:r>
              <a:rPr lang="en">
                <a:latin typeface="Lato"/>
                <a:ea typeface="Lato"/>
                <a:cs typeface="Lato"/>
                <a:sym typeface="Lato"/>
              </a:rPr>
              <a:t>language</a:t>
            </a:r>
            <a:r>
              <a:rPr lang="en">
                <a:latin typeface="Lato"/>
                <a:ea typeface="Lato"/>
                <a:cs typeface="Lato"/>
                <a:sym typeface="Lato"/>
              </a:rPr>
              <a:t> he wishes to use the app.</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nvSpPr>
        <p:spPr>
          <a:xfrm>
            <a:off x="343375" y="1473650"/>
            <a:ext cx="29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70" name="Google Shape;170;p22"/>
          <p:cNvSpPr txBox="1"/>
          <p:nvPr/>
        </p:nvSpPr>
        <p:spPr>
          <a:xfrm>
            <a:off x="2688125" y="694250"/>
            <a:ext cx="6180900" cy="19086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Raleway Medium"/>
              <a:buChar char="●"/>
            </a:pPr>
            <a:r>
              <a:rPr lang="en">
                <a:latin typeface="Raleway Medium"/>
                <a:ea typeface="Raleway Medium"/>
                <a:cs typeface="Raleway Medium"/>
                <a:sym typeface="Raleway Medium"/>
              </a:rPr>
              <a:t>Current location of the user will be shown using a marker</a:t>
            </a:r>
            <a:endParaRPr>
              <a:latin typeface="Raleway Medium"/>
              <a:ea typeface="Raleway Medium"/>
              <a:cs typeface="Raleway Medium"/>
              <a:sym typeface="Raleway Medium"/>
            </a:endParaRPr>
          </a:p>
          <a:p>
            <a:pPr indent="0" lvl="0" marL="457200" rtl="0" algn="just">
              <a:spcBef>
                <a:spcPts val="0"/>
              </a:spcBef>
              <a:spcAft>
                <a:spcPts val="0"/>
              </a:spcAft>
              <a:buNone/>
            </a:pPr>
            <a:r>
              <a:t/>
            </a:r>
            <a:endParaRPr>
              <a:latin typeface="Raleway Medium"/>
              <a:ea typeface="Raleway Medium"/>
              <a:cs typeface="Raleway Medium"/>
              <a:sym typeface="Raleway Medium"/>
            </a:endParaRPr>
          </a:p>
          <a:p>
            <a:pPr indent="-317500" lvl="0" marL="457200" rtl="0" algn="just">
              <a:spcBef>
                <a:spcPts val="0"/>
              </a:spcBef>
              <a:spcAft>
                <a:spcPts val="0"/>
              </a:spcAft>
              <a:buSzPts val="1400"/>
              <a:buFont typeface="Raleway Medium"/>
              <a:buChar char="●"/>
            </a:pPr>
            <a:r>
              <a:rPr lang="en">
                <a:latin typeface="Raleway Medium"/>
                <a:ea typeface="Raleway Medium"/>
                <a:cs typeface="Raleway Medium"/>
                <a:sym typeface="Raleway Medium"/>
              </a:rPr>
              <a:t>All the bus stops nearby the user will be shown on the map</a:t>
            </a:r>
            <a:endParaRPr>
              <a:latin typeface="Raleway Medium"/>
              <a:ea typeface="Raleway Medium"/>
              <a:cs typeface="Raleway Medium"/>
              <a:sym typeface="Raleway Medium"/>
            </a:endParaRPr>
          </a:p>
          <a:p>
            <a:pPr indent="0" lvl="0" marL="457200" rtl="0" algn="just">
              <a:spcBef>
                <a:spcPts val="0"/>
              </a:spcBef>
              <a:spcAft>
                <a:spcPts val="0"/>
              </a:spcAft>
              <a:buNone/>
            </a:pPr>
            <a:r>
              <a:t/>
            </a:r>
            <a:endParaRPr>
              <a:latin typeface="Raleway Medium"/>
              <a:ea typeface="Raleway Medium"/>
              <a:cs typeface="Raleway Medium"/>
              <a:sym typeface="Raleway Medium"/>
            </a:endParaRPr>
          </a:p>
          <a:p>
            <a:pPr indent="-317500" lvl="0" marL="457200" rtl="0" algn="just">
              <a:spcBef>
                <a:spcPts val="0"/>
              </a:spcBef>
              <a:spcAft>
                <a:spcPts val="0"/>
              </a:spcAft>
              <a:buSzPts val="1400"/>
              <a:buFont typeface="Raleway Medium"/>
              <a:buChar char="●"/>
            </a:pPr>
            <a:r>
              <a:rPr lang="en">
                <a:latin typeface="Raleway Medium"/>
                <a:ea typeface="Raleway Medium"/>
                <a:cs typeface="Raleway Medium"/>
                <a:sym typeface="Raleway Medium"/>
              </a:rPr>
              <a:t>Top button on the bottom right corner will recentre the map according to user’s current location</a:t>
            </a:r>
            <a:endParaRPr>
              <a:latin typeface="Raleway Medium"/>
              <a:ea typeface="Raleway Medium"/>
              <a:cs typeface="Raleway Medium"/>
              <a:sym typeface="Raleway Medium"/>
            </a:endParaRPr>
          </a:p>
          <a:p>
            <a:pPr indent="0" lvl="0" marL="457200" rtl="0" algn="just">
              <a:spcBef>
                <a:spcPts val="0"/>
              </a:spcBef>
              <a:spcAft>
                <a:spcPts val="0"/>
              </a:spcAft>
              <a:buNone/>
            </a:pPr>
            <a:r>
              <a:t/>
            </a:r>
            <a:endParaRPr>
              <a:latin typeface="Raleway Medium"/>
              <a:ea typeface="Raleway Medium"/>
              <a:cs typeface="Raleway Medium"/>
              <a:sym typeface="Raleway Medium"/>
            </a:endParaRPr>
          </a:p>
          <a:p>
            <a:pPr indent="-317500" lvl="0" marL="457200" rtl="0" algn="just">
              <a:spcBef>
                <a:spcPts val="0"/>
              </a:spcBef>
              <a:spcAft>
                <a:spcPts val="0"/>
              </a:spcAft>
              <a:buSzPts val="1400"/>
              <a:buFont typeface="Raleway Medium"/>
              <a:buChar char="●"/>
            </a:pPr>
            <a:r>
              <a:rPr lang="en">
                <a:latin typeface="Raleway Medium"/>
                <a:ea typeface="Raleway Medium"/>
                <a:cs typeface="Raleway Medium"/>
                <a:sym typeface="Raleway Medium"/>
              </a:rPr>
              <a:t> Lower right corner button will navigate screen to find bus</a:t>
            </a:r>
            <a:endParaRPr>
              <a:latin typeface="Raleway Medium"/>
              <a:ea typeface="Raleway Medium"/>
              <a:cs typeface="Raleway Medium"/>
              <a:sym typeface="Raleway Medium"/>
            </a:endParaRPr>
          </a:p>
        </p:txBody>
      </p:sp>
      <p:pic>
        <p:nvPicPr>
          <p:cNvPr id="171" name="Google Shape;171;p22"/>
          <p:cNvPicPr preferRelativeResize="0"/>
          <p:nvPr/>
        </p:nvPicPr>
        <p:blipFill rotWithShape="1">
          <a:blip r:embed="rId3">
            <a:alphaModFix/>
          </a:blip>
          <a:srcRect b="6234" l="0" r="0" t="5582"/>
          <a:stretch/>
        </p:blipFill>
        <p:spPr>
          <a:xfrm>
            <a:off x="389050" y="677075"/>
            <a:ext cx="2299075" cy="428210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3"/>
          <p:cNvPicPr preferRelativeResize="0"/>
          <p:nvPr/>
        </p:nvPicPr>
        <p:blipFill rotWithShape="1">
          <a:blip r:embed="rId3">
            <a:alphaModFix/>
          </a:blip>
          <a:srcRect b="6258" l="0" r="0" t="2774"/>
          <a:stretch/>
        </p:blipFill>
        <p:spPr>
          <a:xfrm>
            <a:off x="370450" y="694250"/>
            <a:ext cx="2317499" cy="4216275"/>
          </a:xfrm>
          <a:prstGeom prst="rect">
            <a:avLst/>
          </a:prstGeom>
          <a:noFill/>
          <a:ln>
            <a:noFill/>
          </a:ln>
        </p:spPr>
      </p:pic>
      <p:sp>
        <p:nvSpPr>
          <p:cNvPr id="177" name="Google Shape;177;p23"/>
          <p:cNvSpPr txBox="1"/>
          <p:nvPr/>
        </p:nvSpPr>
        <p:spPr>
          <a:xfrm>
            <a:off x="2688125" y="694250"/>
            <a:ext cx="6180900" cy="2339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Raleway Medium"/>
              <a:buChar char="●"/>
            </a:pPr>
            <a:r>
              <a:rPr lang="en">
                <a:latin typeface="Raleway Medium"/>
                <a:ea typeface="Raleway Medium"/>
                <a:cs typeface="Raleway Medium"/>
                <a:sym typeface="Raleway Medium"/>
              </a:rPr>
              <a:t>The user can enter the starting stop  and ending stop</a:t>
            </a:r>
            <a:endParaRPr>
              <a:latin typeface="Raleway Medium"/>
              <a:ea typeface="Raleway Medium"/>
              <a:cs typeface="Raleway Medium"/>
              <a:sym typeface="Raleway Medium"/>
            </a:endParaRPr>
          </a:p>
          <a:p>
            <a:pPr indent="0" lvl="0" marL="914400" rtl="0" algn="just">
              <a:spcBef>
                <a:spcPts val="0"/>
              </a:spcBef>
              <a:spcAft>
                <a:spcPts val="0"/>
              </a:spcAft>
              <a:buNone/>
            </a:pPr>
            <a:r>
              <a:t/>
            </a:r>
            <a:endParaRPr>
              <a:latin typeface="Raleway Medium"/>
              <a:ea typeface="Raleway Medium"/>
              <a:cs typeface="Raleway Medium"/>
              <a:sym typeface="Raleway Medium"/>
            </a:endParaRPr>
          </a:p>
          <a:p>
            <a:pPr indent="-317500" lvl="0" marL="457200" rtl="0" algn="just">
              <a:spcBef>
                <a:spcPts val="0"/>
              </a:spcBef>
              <a:spcAft>
                <a:spcPts val="0"/>
              </a:spcAft>
              <a:buSzPts val="1400"/>
              <a:buFont typeface="Raleway Medium"/>
              <a:buChar char="●"/>
            </a:pPr>
            <a:r>
              <a:rPr lang="en">
                <a:latin typeface="Raleway Medium"/>
                <a:ea typeface="Raleway Medium"/>
                <a:cs typeface="Raleway Medium"/>
                <a:sym typeface="Raleway Medium"/>
              </a:rPr>
              <a:t>The user can click on the nearby railway station or nearby airports button to automatically assign the destination</a:t>
            </a:r>
            <a:endParaRPr>
              <a:latin typeface="Raleway Medium"/>
              <a:ea typeface="Raleway Medium"/>
              <a:cs typeface="Raleway Medium"/>
              <a:sym typeface="Raleway Medium"/>
            </a:endParaRPr>
          </a:p>
          <a:p>
            <a:pPr indent="0" lvl="0" marL="914400" rtl="0" algn="just">
              <a:spcBef>
                <a:spcPts val="0"/>
              </a:spcBef>
              <a:spcAft>
                <a:spcPts val="0"/>
              </a:spcAft>
              <a:buNone/>
            </a:pPr>
            <a:r>
              <a:t/>
            </a:r>
            <a:endParaRPr>
              <a:latin typeface="Raleway Medium"/>
              <a:ea typeface="Raleway Medium"/>
              <a:cs typeface="Raleway Medium"/>
              <a:sym typeface="Raleway Medium"/>
            </a:endParaRPr>
          </a:p>
          <a:p>
            <a:pPr indent="-317500" lvl="0" marL="457200" rtl="0" algn="just">
              <a:spcBef>
                <a:spcPts val="0"/>
              </a:spcBef>
              <a:spcAft>
                <a:spcPts val="0"/>
              </a:spcAft>
              <a:buSzPts val="1400"/>
              <a:buFont typeface="Raleway Medium"/>
              <a:buChar char="●"/>
            </a:pPr>
            <a:r>
              <a:rPr lang="en">
                <a:latin typeface="Raleway Medium"/>
                <a:ea typeface="Raleway Medium"/>
                <a:cs typeface="Raleway Medium"/>
                <a:sym typeface="Raleway Medium"/>
              </a:rPr>
              <a:t>Date and time button will navigate to date and time screen</a:t>
            </a:r>
            <a:endParaRPr>
              <a:latin typeface="Raleway Medium"/>
              <a:ea typeface="Raleway Medium"/>
              <a:cs typeface="Raleway Medium"/>
              <a:sym typeface="Raleway Medium"/>
            </a:endParaRPr>
          </a:p>
          <a:p>
            <a:pPr indent="0" lvl="0" marL="914400" rtl="0" algn="just">
              <a:spcBef>
                <a:spcPts val="0"/>
              </a:spcBef>
              <a:spcAft>
                <a:spcPts val="0"/>
              </a:spcAft>
              <a:buNone/>
            </a:pPr>
            <a:r>
              <a:t/>
            </a:r>
            <a:endParaRPr>
              <a:latin typeface="Raleway Medium"/>
              <a:ea typeface="Raleway Medium"/>
              <a:cs typeface="Raleway Medium"/>
              <a:sym typeface="Raleway Medium"/>
            </a:endParaRPr>
          </a:p>
          <a:p>
            <a:pPr indent="-317500" lvl="0" marL="457200" rtl="0" algn="just">
              <a:spcBef>
                <a:spcPts val="0"/>
              </a:spcBef>
              <a:spcAft>
                <a:spcPts val="0"/>
              </a:spcAft>
              <a:buSzPts val="1400"/>
              <a:buFont typeface="Raleway Medium"/>
              <a:buChar char="●"/>
            </a:pPr>
            <a:r>
              <a:rPr lang="en">
                <a:latin typeface="Raleway Medium"/>
                <a:ea typeface="Raleway Medium"/>
                <a:cs typeface="Raleway Medium"/>
                <a:sym typeface="Raleway Medium"/>
              </a:rPr>
              <a:t>Filter button will navigate to the filter screen</a:t>
            </a:r>
            <a:endParaRPr>
              <a:latin typeface="Raleway Medium"/>
              <a:ea typeface="Raleway Medium"/>
              <a:cs typeface="Raleway Medium"/>
              <a:sym typeface="Raleway Medium"/>
            </a:endParaRPr>
          </a:p>
          <a:p>
            <a:pPr indent="0" lvl="0" marL="914400" rtl="0" algn="just">
              <a:spcBef>
                <a:spcPts val="0"/>
              </a:spcBef>
              <a:spcAft>
                <a:spcPts val="0"/>
              </a:spcAft>
              <a:buNone/>
            </a:pPr>
            <a:r>
              <a:t/>
            </a:r>
            <a:endParaRPr>
              <a:latin typeface="Raleway Medium"/>
              <a:ea typeface="Raleway Medium"/>
              <a:cs typeface="Raleway Medium"/>
              <a:sym typeface="Raleway Medium"/>
            </a:endParaRPr>
          </a:p>
          <a:p>
            <a:pPr indent="-317500" lvl="0" marL="457200" rtl="0" algn="just">
              <a:spcBef>
                <a:spcPts val="0"/>
              </a:spcBef>
              <a:spcAft>
                <a:spcPts val="0"/>
              </a:spcAft>
              <a:buSzPts val="1400"/>
              <a:buFont typeface="Raleway Medium"/>
              <a:buChar char="●"/>
            </a:pPr>
            <a:r>
              <a:rPr lang="en">
                <a:latin typeface="Raleway Medium"/>
                <a:ea typeface="Raleway Medium"/>
                <a:cs typeface="Raleway Medium"/>
                <a:sym typeface="Raleway Medium"/>
              </a:rPr>
              <a:t>Done button will navigate to the bus list screen.</a:t>
            </a:r>
            <a:endParaRPr>
              <a:latin typeface="Raleway Medium"/>
              <a:ea typeface="Raleway Medium"/>
              <a:cs typeface="Raleway Medium"/>
              <a:sym typeface="Raleway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4"/>
          <p:cNvPicPr preferRelativeResize="0"/>
          <p:nvPr/>
        </p:nvPicPr>
        <p:blipFill rotWithShape="1">
          <a:blip r:embed="rId3">
            <a:alphaModFix/>
          </a:blip>
          <a:srcRect b="6235" l="0" r="0" t="2607"/>
          <a:stretch/>
        </p:blipFill>
        <p:spPr>
          <a:xfrm>
            <a:off x="411075" y="682300"/>
            <a:ext cx="2327075" cy="4242525"/>
          </a:xfrm>
          <a:prstGeom prst="rect">
            <a:avLst/>
          </a:prstGeom>
          <a:noFill/>
          <a:ln>
            <a:noFill/>
          </a:ln>
        </p:spPr>
      </p:pic>
      <p:sp>
        <p:nvSpPr>
          <p:cNvPr id="183" name="Google Shape;183;p24"/>
          <p:cNvSpPr txBox="1"/>
          <p:nvPr/>
        </p:nvSpPr>
        <p:spPr>
          <a:xfrm>
            <a:off x="3035050" y="751900"/>
            <a:ext cx="56538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This page will be shown if there are no buses from the starting stop to the destination stop.</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5"/>
          <p:cNvPicPr preferRelativeResize="0"/>
          <p:nvPr/>
        </p:nvPicPr>
        <p:blipFill rotWithShape="1">
          <a:blip r:embed="rId3">
            <a:alphaModFix/>
          </a:blip>
          <a:srcRect b="6968" l="0" r="0" t="2998"/>
          <a:stretch/>
        </p:blipFill>
        <p:spPr>
          <a:xfrm>
            <a:off x="402425" y="639150"/>
            <a:ext cx="2331875" cy="4198774"/>
          </a:xfrm>
          <a:prstGeom prst="rect">
            <a:avLst/>
          </a:prstGeom>
          <a:noFill/>
          <a:ln>
            <a:noFill/>
          </a:ln>
        </p:spPr>
      </p:pic>
      <p:sp>
        <p:nvSpPr>
          <p:cNvPr id="189" name="Google Shape;189;p25"/>
          <p:cNvSpPr txBox="1"/>
          <p:nvPr/>
        </p:nvSpPr>
        <p:spPr>
          <a:xfrm>
            <a:off x="2985975" y="732250"/>
            <a:ext cx="513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Using this date time screen the user can set the date and time of the journey.</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